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3200400" cy="1828800"/>
  <p:notesSz cx="3200400" cy="1828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0030" y="566928"/>
            <a:ext cx="2720340" cy="3840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80060" y="1024128"/>
            <a:ext cx="224028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60020" y="420624"/>
            <a:ext cx="1392174" cy="1207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648206" y="420624"/>
            <a:ext cx="1392174" cy="1207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8660" y="127098"/>
            <a:ext cx="869315" cy="202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5943" y="499795"/>
            <a:ext cx="1943100" cy="1166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8136" y="1700784"/>
            <a:ext cx="1024128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60020" y="1700784"/>
            <a:ext cx="736092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2304288" y="1700784"/>
            <a:ext cx="736092" cy="91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9.png"/><Relationship Id="rId4" Type="http://schemas.openxmlformats.org/officeDocument/2006/relationships/hyperlink" Target="http://www.textrebates.com/rebateterms" TargetMode="External"/><Relationship Id="rId5" Type="http://schemas.openxmlformats.org/officeDocument/2006/relationships/hyperlink" Target="mailto:info@textrebates.com" TargetMode="External"/><Relationship Id="rId6" Type="http://schemas.openxmlformats.org/officeDocument/2006/relationships/image" Target="../media/image10.png"/><Relationship Id="rId7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3200400" cy="1828800"/>
            <a:chOff x="0" y="0"/>
            <a:chExt cx="3200400" cy="1828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200400" cy="18287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01076" y="941"/>
              <a:ext cx="2199323" cy="6808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1014534" y="-40740"/>
            <a:ext cx="419734" cy="7353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650" spc="-1090">
                <a:solidFill>
                  <a:srgbClr val="FFFFFF"/>
                </a:solidFill>
                <a:latin typeface="Arial"/>
                <a:cs typeface="Arial"/>
              </a:rPr>
              <a:t>$5</a:t>
            </a:r>
            <a:endParaRPr sz="4650">
              <a:latin typeface="Arial"/>
              <a:cs typeface="Arial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1464427" y="43066"/>
            <a:ext cx="1449705" cy="3149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98830" algn="l"/>
              </a:tabLst>
            </a:pPr>
            <a:r>
              <a:rPr dirty="0" sz="1900" spc="-430"/>
              <a:t>C</a:t>
            </a:r>
            <a:r>
              <a:rPr dirty="0" sz="1900" spc="-120"/>
              <a:t> </a:t>
            </a:r>
            <a:r>
              <a:rPr dirty="0" sz="1900" spc="-470"/>
              <a:t>A</a:t>
            </a:r>
            <a:r>
              <a:rPr dirty="0" sz="1900" spc="-114"/>
              <a:t> </a:t>
            </a:r>
            <a:r>
              <a:rPr dirty="0" sz="1900" spc="-155"/>
              <a:t>S</a:t>
            </a:r>
            <a:r>
              <a:rPr dirty="0" sz="1900" spc="-114"/>
              <a:t> </a:t>
            </a:r>
            <a:r>
              <a:rPr dirty="0" sz="1900" spc="-405"/>
              <a:t>H</a:t>
            </a:r>
            <a:r>
              <a:rPr dirty="0" sz="1900"/>
              <a:t>	</a:t>
            </a:r>
            <a:r>
              <a:rPr dirty="0" sz="1900" spc="-220"/>
              <a:t>B</a:t>
            </a:r>
            <a:r>
              <a:rPr dirty="0" sz="1900" spc="-120"/>
              <a:t> </a:t>
            </a:r>
            <a:r>
              <a:rPr dirty="0" sz="1900" spc="-470"/>
              <a:t>A</a:t>
            </a:r>
            <a:r>
              <a:rPr dirty="0" sz="1900" spc="-114"/>
              <a:t> </a:t>
            </a:r>
            <a:r>
              <a:rPr dirty="0" sz="1900" spc="-430"/>
              <a:t>C</a:t>
            </a:r>
            <a:r>
              <a:rPr dirty="0" sz="1900" spc="-114"/>
              <a:t> </a:t>
            </a:r>
            <a:r>
              <a:rPr dirty="0" sz="1900" spc="-509"/>
              <a:t>K</a:t>
            </a:r>
            <a:endParaRPr sz="1900"/>
          </a:p>
        </p:txBody>
      </p:sp>
      <p:grpSp>
        <p:nvGrpSpPr>
          <p:cNvPr id="7" name="object 7"/>
          <p:cNvGrpSpPr/>
          <p:nvPr/>
        </p:nvGrpSpPr>
        <p:grpSpPr>
          <a:xfrm>
            <a:off x="2515826" y="946087"/>
            <a:ext cx="356235" cy="170180"/>
            <a:chOff x="2515826" y="946087"/>
            <a:chExt cx="356235" cy="17018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15826" y="946087"/>
              <a:ext cx="194599" cy="16959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687124" y="946395"/>
              <a:ext cx="184869" cy="159299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445281" y="1132890"/>
            <a:ext cx="505459" cy="2089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750"/>
              </a:lnSpc>
            </a:pPr>
            <a:r>
              <a:rPr dirty="0" sz="700" spc="-60" b="1">
                <a:solidFill>
                  <a:srgbClr val="FFFFFF"/>
                </a:solidFill>
                <a:latin typeface="Times New Roman"/>
                <a:cs typeface="Times New Roman"/>
              </a:rPr>
              <a:t>GET</a:t>
            </a:r>
            <a:r>
              <a:rPr dirty="0" sz="700" spc="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40" b="1">
                <a:solidFill>
                  <a:srgbClr val="FFFFFF"/>
                </a:solidFill>
                <a:latin typeface="Times New Roman"/>
                <a:cs typeface="Times New Roman"/>
              </a:rPr>
              <a:t>PAID</a:t>
            </a:r>
            <a:r>
              <a:rPr dirty="0" sz="700" spc="3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50" b="1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endParaRPr sz="700">
              <a:latin typeface="Times New Roman"/>
              <a:cs typeface="Times New Roman"/>
            </a:endParaRPr>
          </a:p>
          <a:p>
            <a:pPr marL="41910">
              <a:lnSpc>
                <a:spcPct val="100000"/>
              </a:lnSpc>
              <a:spcBef>
                <a:spcPts val="20"/>
              </a:spcBef>
            </a:pPr>
            <a:r>
              <a:rPr dirty="0" sz="700" spc="60" b="1">
                <a:solidFill>
                  <a:srgbClr val="FFFFFF"/>
                </a:solidFill>
                <a:latin typeface="Times New Roman"/>
                <a:cs typeface="Times New Roman"/>
              </a:rPr>
              <a:t>48</a:t>
            </a:r>
            <a:r>
              <a:rPr dirty="0" sz="700" spc="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30" b="1">
                <a:solidFill>
                  <a:srgbClr val="FFFFFF"/>
                </a:solidFill>
                <a:latin typeface="Times New Roman"/>
                <a:cs typeface="Times New Roman"/>
              </a:rPr>
              <a:t>HOURS!</a:t>
            </a:r>
            <a:endParaRPr sz="7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0" y="28556"/>
            <a:ext cx="3014345" cy="1800860"/>
            <a:chOff x="0" y="28556"/>
            <a:chExt cx="3014345" cy="1800860"/>
          </a:xfrm>
        </p:grpSpPr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271101" y="848001"/>
              <a:ext cx="742949" cy="7429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0" y="28556"/>
              <a:ext cx="1385167" cy="1800243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465997" y="241479"/>
            <a:ext cx="145923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35" b="1">
                <a:solidFill>
                  <a:srgbClr val="FFFFFF"/>
                </a:solidFill>
                <a:latin typeface="Times New Roman"/>
                <a:cs typeface="Times New Roman"/>
              </a:rPr>
              <a:t>PER</a:t>
            </a:r>
            <a:r>
              <a:rPr dirty="0" sz="1900" spc="15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900" spc="-135" b="1">
                <a:solidFill>
                  <a:srgbClr val="FFFFFF"/>
                </a:solidFill>
                <a:latin typeface="Times New Roman"/>
                <a:cs typeface="Times New Roman"/>
              </a:rPr>
              <a:t>BOTTLE</a:t>
            </a:r>
            <a:endParaRPr sz="19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75943" y="499795"/>
            <a:ext cx="1943100" cy="1166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1334">
              <a:lnSpc>
                <a:spcPct val="100000"/>
              </a:lnSpc>
              <a:spcBef>
                <a:spcPts val="100"/>
              </a:spcBef>
            </a:pPr>
            <a:r>
              <a:rPr dirty="0" sz="800" spc="-50" b="1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95" b="1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dirty="0" sz="800" spc="16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30" b="1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40" b="1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40" b="1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FFFFFF"/>
                </a:solidFill>
                <a:latin typeface="Times New Roman"/>
                <a:cs typeface="Times New Roman"/>
              </a:rPr>
              <a:t>D</a:t>
            </a:r>
            <a:r>
              <a:rPr dirty="0" sz="800" spc="2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40" b="1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b="1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dirty="0" sz="800" spc="229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125" b="1">
                <a:solidFill>
                  <a:srgbClr val="FFFFFF"/>
                </a:solidFill>
                <a:latin typeface="Times New Roman"/>
                <a:cs typeface="Times New Roman"/>
              </a:rPr>
              <a:t>48</a:t>
            </a:r>
            <a:r>
              <a:rPr dirty="0" sz="800" spc="22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75" b="1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70" b="1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U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50" b="1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10" b="1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dirty="0" sz="800" spc="-9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800" spc="-50" b="1">
                <a:solidFill>
                  <a:srgbClr val="FFFFFF"/>
                </a:solidFill>
                <a:latin typeface="Times New Roman"/>
                <a:cs typeface="Times New Roman"/>
              </a:rPr>
              <a:t>!</a:t>
            </a:r>
            <a:endParaRPr sz="800">
              <a:latin typeface="Times New Roman"/>
              <a:cs typeface="Times New Roman"/>
            </a:endParaRPr>
          </a:p>
          <a:p>
            <a:pPr algn="ctr" marL="237490" marR="924560" indent="-21590">
              <a:lnSpc>
                <a:spcPts val="830"/>
              </a:lnSpc>
              <a:spcBef>
                <a:spcPts val="705"/>
              </a:spcBef>
            </a:pPr>
            <a:r>
              <a:rPr dirty="0" sz="700" spc="-100" b="1">
                <a:solidFill>
                  <a:srgbClr val="FFFFFF"/>
                </a:solidFill>
                <a:latin typeface="Times New Roman"/>
                <a:cs typeface="Times New Roman"/>
              </a:rPr>
              <a:t>SUBMIT</a:t>
            </a:r>
            <a:r>
              <a:rPr dirty="0" sz="700" spc="-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10" b="1">
                <a:solidFill>
                  <a:srgbClr val="FFFFFF"/>
                </a:solidFill>
                <a:latin typeface="Times New Roman"/>
                <a:cs typeface="Times New Roman"/>
              </a:rPr>
              <a:t>RECEIPTS</a:t>
            </a:r>
            <a:r>
              <a:rPr dirty="0" sz="700" spc="50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140" b="1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dirty="0" sz="700" spc="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135" b="1">
                <a:solidFill>
                  <a:srgbClr val="FFFFFF"/>
                </a:solidFill>
                <a:latin typeface="Times New Roman"/>
                <a:cs typeface="Times New Roman"/>
              </a:rPr>
              <a:t>EARN</a:t>
            </a:r>
            <a:r>
              <a:rPr dirty="0" sz="700" spc="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120" b="1">
                <a:solidFill>
                  <a:srgbClr val="FFFFFF"/>
                </a:solidFill>
                <a:latin typeface="Times New Roman"/>
                <a:cs typeface="Times New Roman"/>
              </a:rPr>
              <a:t>CASH</a:t>
            </a:r>
            <a:r>
              <a:rPr dirty="0" sz="700" spc="1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700" spc="-125" b="1">
                <a:solidFill>
                  <a:srgbClr val="FFFFFF"/>
                </a:solidFill>
                <a:latin typeface="Times New Roman"/>
                <a:cs typeface="Times New Roman"/>
              </a:rPr>
              <a:t>BACK</a:t>
            </a:r>
            <a:endParaRPr sz="700">
              <a:latin typeface="Times New Roman"/>
              <a:cs typeface="Times New Roman"/>
            </a:endParaRPr>
          </a:p>
          <a:p>
            <a:pPr algn="ctr" marR="687070">
              <a:lnSpc>
                <a:spcPct val="100000"/>
              </a:lnSpc>
              <a:spcBef>
                <a:spcPts val="615"/>
              </a:spcBef>
            </a:pPr>
            <a:r>
              <a:rPr dirty="0" sz="600" spc="-50" b="1">
                <a:solidFill>
                  <a:srgbClr val="FFFFFF"/>
                </a:solidFill>
                <a:latin typeface="Times New Roman"/>
                <a:cs typeface="Times New Roman"/>
              </a:rPr>
              <a:t>SCAN</a:t>
            </a:r>
            <a:r>
              <a:rPr dirty="0" sz="600" spc="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600" spc="-30" b="1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dirty="0" sz="600" spc="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600" spc="-20" b="1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endParaRPr sz="600">
              <a:latin typeface="Times New Roman"/>
              <a:cs typeface="Times New Roman"/>
            </a:endParaRPr>
          </a:p>
          <a:p>
            <a:pPr algn="ctr" marR="729615">
              <a:lnSpc>
                <a:spcPct val="100000"/>
              </a:lnSpc>
              <a:spcBef>
                <a:spcPts val="215"/>
              </a:spcBef>
            </a:pPr>
            <a:r>
              <a:rPr dirty="0" sz="1200" spc="-40" b="1">
                <a:solidFill>
                  <a:srgbClr val="D1B04D"/>
                </a:solidFill>
                <a:latin typeface="Times New Roman"/>
                <a:cs typeface="Times New Roman"/>
              </a:rPr>
              <a:t>UNCLENEAREST</a:t>
            </a:r>
            <a:endParaRPr sz="1200">
              <a:latin typeface="Times New Roman"/>
              <a:cs typeface="Times New Roman"/>
            </a:endParaRPr>
          </a:p>
          <a:p>
            <a:pPr marL="368300">
              <a:lnSpc>
                <a:spcPct val="100000"/>
              </a:lnSpc>
              <a:spcBef>
                <a:spcPts val="5"/>
              </a:spcBef>
            </a:pPr>
            <a:r>
              <a:rPr dirty="0" baseline="15873" sz="105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dirty="0" baseline="15873" sz="1050" spc="-3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200" spc="90" b="1">
                <a:solidFill>
                  <a:srgbClr val="D1B04D"/>
                </a:solidFill>
                <a:latin typeface="Times New Roman"/>
                <a:cs typeface="Times New Roman"/>
              </a:rPr>
              <a:t>37293</a:t>
            </a:r>
            <a:endParaRPr sz="1200">
              <a:latin typeface="Times New Roman"/>
              <a:cs typeface="Times New Roman"/>
            </a:endParaRPr>
          </a:p>
          <a:p>
            <a:pPr algn="ctr" marL="292735" marR="979805">
              <a:lnSpc>
                <a:spcPct val="109400"/>
              </a:lnSpc>
              <a:spcBef>
                <a:spcPts val="170"/>
              </a:spcBef>
            </a:pPr>
            <a:r>
              <a:rPr dirty="0" sz="400" spc="-20">
                <a:solidFill>
                  <a:srgbClr val="FFFFFF"/>
                </a:solidFill>
                <a:latin typeface="Times New Roman"/>
                <a:cs typeface="Times New Roman"/>
              </a:rPr>
              <a:t>SEE</a:t>
            </a:r>
            <a:r>
              <a:rPr dirty="0" sz="4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25">
                <a:solidFill>
                  <a:srgbClr val="FFFFFF"/>
                </a:solidFill>
                <a:latin typeface="Times New Roman"/>
                <a:cs typeface="Times New Roman"/>
              </a:rPr>
              <a:t>BACKSIDE</a:t>
            </a:r>
            <a:r>
              <a:rPr dirty="0" sz="4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1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dirty="0" sz="400" spc="1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10">
                <a:solidFill>
                  <a:srgbClr val="FFFFFF"/>
                </a:solidFill>
                <a:latin typeface="Times New Roman"/>
                <a:cs typeface="Times New Roman"/>
              </a:rPr>
              <a:t>DETAILS</a:t>
            </a:r>
            <a:r>
              <a:rPr dirty="0" sz="400" spc="50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20">
                <a:solidFill>
                  <a:srgbClr val="FFFFFF"/>
                </a:solidFill>
                <a:latin typeface="Times New Roman"/>
                <a:cs typeface="Times New Roman"/>
              </a:rPr>
              <a:t>OFFER</a:t>
            </a:r>
            <a:r>
              <a:rPr dirty="0" sz="400" spc="25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20">
                <a:solidFill>
                  <a:srgbClr val="FFFFFF"/>
                </a:solidFill>
                <a:latin typeface="Times New Roman"/>
                <a:cs typeface="Times New Roman"/>
              </a:rPr>
              <a:t>EXPIRES</a:t>
            </a:r>
            <a:r>
              <a:rPr dirty="0" sz="400" spc="3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400" spc="-10">
                <a:solidFill>
                  <a:srgbClr val="FFFFFF"/>
                </a:solidFill>
                <a:latin typeface="Times New Roman"/>
                <a:cs typeface="Times New Roman"/>
              </a:rPr>
              <a:t>08/31/26</a:t>
            </a:r>
            <a:endParaRPr sz="4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2919544" y="446956"/>
            <a:ext cx="142240" cy="200660"/>
            <a:chOff x="2919544" y="446956"/>
            <a:chExt cx="142240" cy="200660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919544" y="529621"/>
              <a:ext cx="123369" cy="117957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956363" y="446956"/>
              <a:ext cx="105123" cy="10512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0400" cy="1828800"/>
          </a:xfrm>
          <a:custGeom>
            <a:avLst/>
            <a:gdLst/>
            <a:ahLst/>
            <a:cxnLst/>
            <a:rect l="l" t="t" r="r" b="b"/>
            <a:pathLst>
              <a:path w="3200400" h="1828800">
                <a:moveTo>
                  <a:pt x="3200399" y="1828799"/>
                </a:moveTo>
                <a:lnTo>
                  <a:pt x="0" y="1828799"/>
                </a:lnTo>
                <a:lnTo>
                  <a:pt x="0" y="0"/>
                </a:lnTo>
                <a:lnTo>
                  <a:pt x="3200399" y="0"/>
                </a:lnTo>
                <a:lnTo>
                  <a:pt x="3200399" y="1828799"/>
                </a:lnTo>
                <a:close/>
              </a:path>
            </a:pathLst>
          </a:custGeom>
          <a:solidFill>
            <a:srgbClr val="0D0D0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685" rIns="0" bIns="0" rtlCol="0" vert="horz">
            <a:spAutoFit/>
          </a:bodyPr>
          <a:lstStyle/>
          <a:p>
            <a:pPr marL="147320" marR="5080" indent="-135255">
              <a:lnSpc>
                <a:spcPts val="680"/>
              </a:lnSpc>
              <a:spcBef>
                <a:spcPts val="155"/>
              </a:spcBef>
            </a:pPr>
            <a:r>
              <a:rPr dirty="0" spc="-85"/>
              <a:t>SUBMIT</a:t>
            </a:r>
            <a:r>
              <a:rPr dirty="0" spc="5"/>
              <a:t> </a:t>
            </a:r>
            <a:r>
              <a:rPr dirty="0" spc="-80"/>
              <a:t>RECEIPTS</a:t>
            </a:r>
            <a:r>
              <a:rPr dirty="0" spc="5"/>
              <a:t> </a:t>
            </a:r>
            <a:r>
              <a:rPr dirty="0" spc="-130"/>
              <a:t>AND</a:t>
            </a:r>
            <a:r>
              <a:rPr dirty="0" spc="5"/>
              <a:t> </a:t>
            </a:r>
            <a:r>
              <a:rPr dirty="0" spc="-100"/>
              <a:t>GET</a:t>
            </a:r>
            <a:r>
              <a:rPr dirty="0" spc="500"/>
              <a:t> </a:t>
            </a:r>
            <a:r>
              <a:rPr dirty="0" spc="-95"/>
              <a:t>PAID</a:t>
            </a:r>
            <a:r>
              <a:rPr dirty="0" spc="-5"/>
              <a:t> </a:t>
            </a:r>
            <a:r>
              <a:rPr dirty="0" spc="-95"/>
              <a:t>IN</a:t>
            </a:r>
            <a:r>
              <a:rPr dirty="0"/>
              <a:t> 48 </a:t>
            </a:r>
            <a:r>
              <a:rPr dirty="0" spc="-10"/>
              <a:t>HOURS!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294" y="387001"/>
            <a:ext cx="657224" cy="6572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5051" y="1054569"/>
            <a:ext cx="996315" cy="57404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algn="ctr" marL="20955">
              <a:lnSpc>
                <a:spcPct val="100000"/>
              </a:lnSpc>
              <a:spcBef>
                <a:spcPts val="190"/>
              </a:spcBef>
            </a:pPr>
            <a:r>
              <a:rPr dirty="0" sz="600" spc="-50" b="1">
                <a:solidFill>
                  <a:srgbClr val="FFFFFF"/>
                </a:solidFill>
                <a:latin typeface="Times New Roman"/>
                <a:cs typeface="Times New Roman"/>
              </a:rPr>
              <a:t>SCAN</a:t>
            </a:r>
            <a:r>
              <a:rPr dirty="0" sz="600" spc="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600" spc="-30" b="1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dirty="0" sz="600" spc="2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600" spc="-20" b="1">
                <a:solidFill>
                  <a:srgbClr val="FFFFFF"/>
                </a:solidFill>
                <a:latin typeface="Times New Roman"/>
                <a:cs typeface="Times New Roman"/>
              </a:rPr>
              <a:t>TEXT</a:t>
            </a:r>
            <a:endParaRPr sz="6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0"/>
              </a:spcBef>
            </a:pPr>
            <a:r>
              <a:rPr dirty="0" sz="1000" spc="-40" b="1">
                <a:solidFill>
                  <a:srgbClr val="D1B04D"/>
                </a:solidFill>
                <a:latin typeface="Times New Roman"/>
                <a:cs typeface="Times New Roman"/>
              </a:rPr>
              <a:t>UNCLENEAREST</a:t>
            </a:r>
            <a:endParaRPr sz="1000">
              <a:latin typeface="Times New Roman"/>
              <a:cs typeface="Times New Roman"/>
            </a:endParaRPr>
          </a:p>
          <a:p>
            <a:pPr marL="256540">
              <a:lnSpc>
                <a:spcPct val="100000"/>
              </a:lnSpc>
            </a:pPr>
            <a:r>
              <a:rPr dirty="0" baseline="7936" sz="105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dirty="0" baseline="7936" sz="1050" spc="397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" spc="75" b="1">
                <a:solidFill>
                  <a:srgbClr val="D1B04D"/>
                </a:solidFill>
                <a:latin typeface="Times New Roman"/>
                <a:cs typeface="Times New Roman"/>
              </a:rPr>
              <a:t>37293</a:t>
            </a:r>
            <a:endParaRPr sz="1000">
              <a:latin typeface="Times New Roman"/>
              <a:cs typeface="Times New Roman"/>
            </a:endParaRPr>
          </a:p>
          <a:p>
            <a:pPr marL="59690">
              <a:lnSpc>
                <a:spcPct val="100000"/>
              </a:lnSpc>
              <a:spcBef>
                <a:spcPts val="350"/>
              </a:spcBef>
            </a:pPr>
            <a:r>
              <a:rPr dirty="0" sz="500">
                <a:solidFill>
                  <a:srgbClr val="FFFFFF"/>
                </a:solidFill>
                <a:latin typeface="Arial"/>
                <a:cs typeface="Arial"/>
              </a:rPr>
              <a:t>Powered</a:t>
            </a:r>
            <a:r>
              <a:rPr dirty="0" sz="500" spc="10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00" spc="-25">
                <a:solidFill>
                  <a:srgbClr val="FFFFFF"/>
                </a:solidFill>
                <a:latin typeface="Arial"/>
                <a:cs typeface="Arial"/>
              </a:rPr>
              <a:t>by</a:t>
            </a:r>
            <a:endParaRPr sz="5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3982" y="1534432"/>
            <a:ext cx="554344" cy="11086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188889" y="162101"/>
            <a:ext cx="1877695" cy="141986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R="18415">
              <a:lnSpc>
                <a:spcPct val="100000"/>
              </a:lnSpc>
              <a:spcBef>
                <a:spcPts val="125"/>
              </a:spcBef>
            </a:pPr>
            <a:r>
              <a:rPr dirty="0" sz="550" spc="-35" b="1">
                <a:solidFill>
                  <a:srgbClr val="FFFFFF"/>
                </a:solidFill>
                <a:latin typeface="Arial"/>
                <a:cs typeface="Arial"/>
              </a:rPr>
              <a:t>REBATE</a:t>
            </a:r>
            <a:r>
              <a:rPr dirty="0" sz="5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50" spc="-30" b="1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dirty="0" sz="5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50" spc="-10" b="1">
                <a:solidFill>
                  <a:srgbClr val="FFFFFF"/>
                </a:solidFill>
                <a:latin typeface="Arial"/>
                <a:cs typeface="Arial"/>
              </a:rPr>
              <a:t>TERMS</a:t>
            </a:r>
            <a:r>
              <a:rPr dirty="0" sz="550" spc="-2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50" spc="55" b="1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dirty="0" sz="5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550" spc="-10" b="1">
                <a:solidFill>
                  <a:srgbClr val="FFFFFF"/>
                </a:solidFill>
                <a:latin typeface="Arial"/>
                <a:cs typeface="Arial"/>
              </a:rPr>
              <a:t>CONDITIONS</a:t>
            </a:r>
            <a:endParaRPr sz="550">
              <a:latin typeface="Arial"/>
              <a:cs typeface="Arial"/>
            </a:endParaRPr>
          </a:p>
          <a:p>
            <a:pPr marL="58419" marR="17145" indent="-51435">
              <a:lnSpc>
                <a:spcPct val="106600"/>
              </a:lnSpc>
              <a:spcBef>
                <a:spcPts val="439"/>
              </a:spcBef>
              <a:buAutoNum type="arabicPeriod"/>
              <a:tabLst>
                <a:tab pos="58419" algn="l"/>
              </a:tabLst>
            </a:pP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Valid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purchases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made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individuals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30">
                <a:solidFill>
                  <a:srgbClr val="FFFFFF"/>
                </a:solidFill>
                <a:latin typeface="Arial"/>
                <a:cs typeface="Arial"/>
              </a:rPr>
              <a:t>21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years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age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older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35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states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AL,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AK,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AZ,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AR,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CA,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CO,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CT,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DC,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DE,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35">
                <a:solidFill>
                  <a:srgbClr val="FFFFFF"/>
                </a:solidFill>
                <a:latin typeface="Arial"/>
                <a:cs typeface="Arial"/>
              </a:rPr>
              <a:t>FL,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GA,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ID,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IL,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IA,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KS,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KY,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ME,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MD,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MA,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MI,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MN,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MS,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MO,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MT,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NE,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NV,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NH,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NJ,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NM,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NY,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NC,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ND,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OH,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OK,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OR,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PA,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RI,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SC,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SD,</a:t>
            </a:r>
            <a:endParaRPr sz="350">
              <a:latin typeface="Arial"/>
              <a:cs typeface="Arial"/>
            </a:endParaRPr>
          </a:p>
          <a:p>
            <a:pPr marL="58419" marR="55244">
              <a:lnSpc>
                <a:spcPct val="106600"/>
              </a:lnSpc>
            </a:pP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TN,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VT,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VA,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WA,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WV,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WI,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WY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between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June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60">
                <a:solidFill>
                  <a:srgbClr val="FFFFFF"/>
                </a:solidFill>
                <a:latin typeface="Arial"/>
                <a:cs typeface="Arial"/>
              </a:rPr>
              <a:t>1,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2026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August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31,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2026.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Receipts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must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submitted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no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later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than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September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10,</a:t>
            </a:r>
            <a:r>
              <a:rPr dirty="0" sz="350" spc="1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2026.</a:t>
            </a:r>
            <a:endParaRPr sz="350">
              <a:latin typeface="Arial"/>
              <a:cs typeface="Arial"/>
            </a:endParaRPr>
          </a:p>
          <a:p>
            <a:pPr marL="58419" marR="33655" indent="-50800">
              <a:lnSpc>
                <a:spcPct val="106600"/>
              </a:lnSpc>
              <a:buAutoNum type="arabicPeriod" startAt="2"/>
              <a:tabLst>
                <a:tab pos="58419" algn="l"/>
              </a:tabLst>
            </a:pP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Purchases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must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made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single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transaction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on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one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receipt.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50" spc="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applies only to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Nearest Green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Tennessee Whiskey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750ml</a:t>
            </a:r>
            <a:endParaRPr sz="350">
              <a:latin typeface="Arial"/>
              <a:cs typeface="Arial"/>
            </a:endParaRPr>
          </a:p>
          <a:p>
            <a:pPr marL="58419" marR="125095" indent="-51435">
              <a:lnSpc>
                <a:spcPct val="106600"/>
              </a:lnSpc>
              <a:buAutoNum type="arabicPeriod" startAt="2"/>
              <a:tabLst>
                <a:tab pos="58419" algn="l"/>
              </a:tabLst>
            </a:pP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Purchase one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(1)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 qualifying 750 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ml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 bottle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of Nearest Green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Tennessee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Whiskey</a:t>
            </a:r>
            <a:r>
              <a:rPr dirty="0" sz="350" spc="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get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$5</a:t>
            </a:r>
            <a:r>
              <a:rPr dirty="0" sz="350" spc="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cash</a:t>
            </a:r>
            <a:r>
              <a:rPr dirty="0" sz="350" spc="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back.</a:t>
            </a:r>
            <a:endParaRPr sz="350">
              <a:latin typeface="Arial"/>
              <a:cs typeface="Arial"/>
            </a:endParaRPr>
          </a:p>
          <a:p>
            <a:pPr marL="58419" marR="5080" indent="-51435">
              <a:lnSpc>
                <a:spcPct val="106600"/>
              </a:lnSpc>
              <a:buAutoNum type="arabicPeriod" startAt="2"/>
              <a:tabLst>
                <a:tab pos="58419" algn="l"/>
              </a:tabLst>
            </a:pP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65">
                <a:solidFill>
                  <a:srgbClr val="FFFFFF"/>
                </a:solidFill>
                <a:latin typeface="Arial"/>
                <a:cs typeface="Arial"/>
              </a:rPr>
              <a:t>may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 not be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purchased, sold, or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transferred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 is void</a:t>
            </a:r>
            <a:r>
              <a:rPr dirty="0" sz="35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upon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redemption.</a:t>
            </a:r>
            <a:r>
              <a:rPr dirty="0" sz="350" spc="2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All</a:t>
            </a:r>
            <a:r>
              <a:rPr dirty="0" sz="3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applicable</a:t>
            </a:r>
            <a:r>
              <a:rPr dirty="0" sz="3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taxes</a:t>
            </a:r>
            <a:r>
              <a:rPr dirty="0" sz="350" spc="2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remain</a:t>
            </a:r>
            <a:r>
              <a:rPr dirty="0" sz="3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responsibility</a:t>
            </a:r>
            <a:r>
              <a:rPr dirty="0" sz="350" spc="2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50" spc="2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consumer.</a:t>
            </a:r>
            <a:r>
              <a:rPr dirty="0" sz="3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available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employees,</a:t>
            </a:r>
            <a:r>
              <a:rPr dirty="0" sz="35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officers,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directors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3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Uncle</a:t>
            </a:r>
            <a:r>
              <a:rPr dirty="0" sz="35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Nearest,</a:t>
            </a:r>
            <a:r>
              <a:rPr dirty="0" sz="350" spc="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Inc.,</a:t>
            </a:r>
            <a:r>
              <a:rPr dirty="0" sz="35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their</a:t>
            </a:r>
            <a:r>
              <a:rPr dirty="0" sz="350" spc="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immediate</a:t>
            </a:r>
            <a:r>
              <a:rPr dirty="0" sz="350" spc="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family</a:t>
            </a:r>
            <a:r>
              <a:rPr dirty="0" sz="35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5">
                <a:solidFill>
                  <a:srgbClr val="FFFFFF"/>
                </a:solidFill>
                <a:latin typeface="Arial"/>
                <a:cs typeface="Arial"/>
              </a:rPr>
              <a:t>members,</a:t>
            </a:r>
            <a:r>
              <a:rPr dirty="0" sz="350" spc="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affiliated</a:t>
            </a:r>
            <a:r>
              <a:rPr dirty="0" sz="35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companies,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licensed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alcohol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beverage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wholesalers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retailers.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TextRebates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reserves</a:t>
            </a:r>
            <a:r>
              <a:rPr dirty="0" sz="35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right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5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request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additional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information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prior</a:t>
            </a:r>
            <a:r>
              <a:rPr dirty="0" sz="35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honoring</a:t>
            </a:r>
            <a:r>
              <a:rPr dirty="0" sz="35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any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rebate</a:t>
            </a:r>
            <a:r>
              <a:rPr dirty="0" sz="35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request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5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reject</a:t>
            </a:r>
            <a:r>
              <a:rPr dirty="0" sz="350" spc="55">
                <a:solidFill>
                  <a:srgbClr val="FFFFFF"/>
                </a:solidFill>
                <a:latin typeface="Arial"/>
                <a:cs typeface="Arial"/>
              </a:rPr>
              <a:t> non-</a:t>
            </a:r>
            <a:r>
              <a:rPr dirty="0" sz="350" spc="45">
                <a:solidFill>
                  <a:srgbClr val="FFFFFF"/>
                </a:solidFill>
                <a:latin typeface="Arial"/>
                <a:cs typeface="Arial"/>
              </a:rPr>
              <a:t>conforming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submissions</a:t>
            </a:r>
            <a:r>
              <a:rPr dirty="0" sz="35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without</a:t>
            </a:r>
            <a:r>
              <a:rPr dirty="0" sz="35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liability.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Offer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void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where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prohibited,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taxed,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otherwise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restricted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by</a:t>
            </a:r>
            <a:r>
              <a:rPr dirty="0" sz="35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law.</a:t>
            </a:r>
            <a:r>
              <a:rPr dirty="0" sz="35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</a:rPr>
              <a:t>Subject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350" spc="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TextRebates</a:t>
            </a:r>
            <a:r>
              <a:rPr dirty="0" sz="350" spc="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Terms</a:t>
            </a:r>
            <a:r>
              <a:rPr dirty="0" sz="350" spc="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50" spc="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Use:</a:t>
            </a:r>
            <a:r>
              <a:rPr dirty="0" sz="350" spc="3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  <a:hlinkClick r:id="rId4"/>
              </a:rPr>
              <a:t>www.textrebates.com/rebateterms.</a:t>
            </a:r>
            <a:r>
              <a:rPr dirty="0" sz="350" spc="3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5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350" spc="50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rebate</a:t>
            </a:r>
            <a:r>
              <a:rPr dirty="0" sz="3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status</a:t>
            </a:r>
            <a:r>
              <a:rPr dirty="0" sz="3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3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20">
                <a:solidFill>
                  <a:srgbClr val="FFFFFF"/>
                </a:solidFill>
                <a:latin typeface="Arial"/>
                <a:cs typeface="Arial"/>
              </a:rPr>
              <a:t>inquiries,</a:t>
            </a:r>
            <a:r>
              <a:rPr dirty="0" sz="3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30">
                <a:solidFill>
                  <a:srgbClr val="FFFFFF"/>
                </a:solidFill>
                <a:latin typeface="Arial"/>
                <a:cs typeface="Arial"/>
              </a:rPr>
              <a:t>email:</a:t>
            </a:r>
            <a:r>
              <a:rPr dirty="0" sz="350" spc="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>
                <a:solidFill>
                  <a:srgbClr val="FFFFFF"/>
                </a:solidFill>
                <a:latin typeface="Arial"/>
                <a:cs typeface="Arial"/>
                <a:hlinkClick r:id="rId5"/>
              </a:rPr>
              <a:t>info@textrebates.com.</a:t>
            </a:r>
            <a:endParaRPr sz="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350">
              <a:latin typeface="Arial"/>
              <a:cs typeface="Arial"/>
            </a:endParaRPr>
          </a:p>
          <a:p>
            <a:pPr algn="ctr" marR="18415">
              <a:lnSpc>
                <a:spcPct val="100000"/>
              </a:lnSpc>
            </a:pPr>
            <a:r>
              <a:rPr dirty="0" sz="350" spc="-20" b="1">
                <a:solidFill>
                  <a:srgbClr val="FFFFFF"/>
                </a:solidFill>
                <a:latin typeface="Arial"/>
                <a:cs typeface="Arial"/>
              </a:rPr>
              <a:t>PLEASE</a:t>
            </a:r>
            <a:r>
              <a:rPr dirty="0" sz="350" spc="5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b="1">
                <a:solidFill>
                  <a:srgbClr val="FFFFFF"/>
                </a:solidFill>
                <a:latin typeface="Arial"/>
                <a:cs typeface="Arial"/>
              </a:rPr>
              <a:t>ENJOY</a:t>
            </a:r>
            <a:r>
              <a:rPr dirty="0" sz="35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b="1">
                <a:solidFill>
                  <a:srgbClr val="FFFFFF"/>
                </a:solidFill>
                <a:latin typeface="Arial"/>
                <a:cs typeface="Arial"/>
              </a:rPr>
              <a:t>OUR</a:t>
            </a:r>
            <a:r>
              <a:rPr dirty="0" sz="35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b="1">
                <a:solidFill>
                  <a:srgbClr val="FFFFFF"/>
                </a:solidFill>
                <a:latin typeface="Arial"/>
                <a:cs typeface="Arial"/>
              </a:rPr>
              <a:t>PRODUCTS</a:t>
            </a:r>
            <a:r>
              <a:rPr dirty="0" sz="350" spc="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10" b="1">
                <a:solidFill>
                  <a:srgbClr val="FFFFFF"/>
                </a:solidFill>
                <a:latin typeface="Arial"/>
                <a:cs typeface="Arial"/>
              </a:rPr>
              <a:t>RESPONSIBLY</a:t>
            </a:r>
            <a:endParaRPr sz="350">
              <a:latin typeface="Arial"/>
              <a:cs typeface="Arial"/>
            </a:endParaRPr>
          </a:p>
          <a:p>
            <a:pPr algn="ctr" marR="18415">
              <a:lnSpc>
                <a:spcPct val="100000"/>
              </a:lnSpc>
              <a:spcBef>
                <a:spcPts val="25"/>
              </a:spcBef>
            </a:pP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©</a:t>
            </a:r>
            <a:r>
              <a:rPr dirty="0" sz="35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2026</a:t>
            </a:r>
            <a:r>
              <a:rPr dirty="0" sz="35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Uncle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Nearest,</a:t>
            </a:r>
            <a:r>
              <a:rPr dirty="0" sz="35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Inc.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Shelbyville,</a:t>
            </a:r>
            <a:r>
              <a:rPr dirty="0" sz="35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>
                <a:solidFill>
                  <a:srgbClr val="FFFFFF"/>
                </a:solidFill>
                <a:latin typeface="Arial"/>
                <a:cs typeface="Arial"/>
              </a:rPr>
              <a:t>TN,</a:t>
            </a:r>
            <a:r>
              <a:rPr dirty="0" sz="35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50" spc="-20">
                <a:solidFill>
                  <a:srgbClr val="FFFFFF"/>
                </a:solidFill>
                <a:latin typeface="Arial"/>
                <a:cs typeface="Arial"/>
              </a:rPr>
              <a:t>37160</a:t>
            </a:r>
            <a:endParaRPr sz="3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053831" y="159895"/>
            <a:ext cx="140335" cy="194945"/>
            <a:chOff x="1053831" y="159895"/>
            <a:chExt cx="140335" cy="194945"/>
          </a:xfrm>
        </p:grpSpPr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53831" y="241075"/>
              <a:ext cx="119259" cy="113679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86489" y="159895"/>
              <a:ext cx="107579" cy="10757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TextRebates</dc:creator>
  <cp:keywords>DAHISm6OtrE,BAFPhiLJ5W0,0</cp:keywords>
  <dc:title>ShelfTalker.3.5x2</dc:title>
  <dcterms:created xsi:type="dcterms:W3CDTF">2026-05-08T19:35:18Z</dcterms:created>
  <dcterms:modified xsi:type="dcterms:W3CDTF">2026-05-08T19:35:18Z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2026-05-05T00:00:00Z</vt:filetime>
  </property>
  <property fmtid="{D5CDD505-2E9C-101B-9397-08002B2CF9AE}" pid="3" name="Creator">
    <vt:lpwstr>Canva</vt:lpwstr>
  </property>
  <property fmtid="{D5CDD505-2E9C-101B-9397-08002B2CF9AE}" pid="4" name="LastSaved">
    <vt:filetime>2026-05-08T00:00:00Z</vt:filetime>
  </property>
  <property fmtid="{D5CDD505-2E9C-101B-9397-08002B2CF9AE}" pid="5" name="Producer">
    <vt:lpwstr>Canva</vt:lpwstr>
  </property>
</Properties>
</file>